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9"/>
  </p:notesMasterIdLst>
  <p:handoutMasterIdLst>
    <p:handoutMasterId r:id="rId30"/>
  </p:handoutMasterIdLst>
  <p:sldIdLst>
    <p:sldId id="357" r:id="rId2"/>
    <p:sldId id="354" r:id="rId3"/>
    <p:sldId id="295" r:id="rId4"/>
    <p:sldId id="362" r:id="rId5"/>
    <p:sldId id="314" r:id="rId6"/>
    <p:sldId id="305" r:id="rId7"/>
    <p:sldId id="306" r:id="rId8"/>
    <p:sldId id="313" r:id="rId9"/>
    <p:sldId id="315" r:id="rId10"/>
    <p:sldId id="312" r:id="rId11"/>
    <p:sldId id="327" r:id="rId12"/>
    <p:sldId id="309" r:id="rId13"/>
    <p:sldId id="363" r:id="rId14"/>
    <p:sldId id="364" r:id="rId15"/>
    <p:sldId id="367" r:id="rId16"/>
    <p:sldId id="368" r:id="rId17"/>
    <p:sldId id="369" r:id="rId18"/>
    <p:sldId id="366" r:id="rId19"/>
    <p:sldId id="347" r:id="rId20"/>
    <p:sldId id="317" r:id="rId21"/>
    <p:sldId id="301" r:id="rId22"/>
    <p:sldId id="321" r:id="rId23"/>
    <p:sldId id="316" r:id="rId24"/>
    <p:sldId id="311" r:id="rId25"/>
    <p:sldId id="360" r:id="rId26"/>
    <p:sldId id="310" r:id="rId27"/>
    <p:sldId id="361" r:id="rId28"/>
  </p:sldIdLst>
  <p:sldSz cx="10058400" cy="7772400"/>
  <p:notesSz cx="7315200" cy="96012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7"/>
    <a:srgbClr val="E7D8C3"/>
    <a:srgbClr val="B2B2B2"/>
    <a:srgbClr val="D6D6D6"/>
    <a:srgbClr val="EAEAEA"/>
    <a:srgbClr val="DDDDDD"/>
    <a:srgbClr val="FFFFFF"/>
    <a:srgbClr val="ECECEC"/>
    <a:srgbClr val="4C0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5" autoAdjust="0"/>
    <p:restoredTop sz="94680" autoAdjust="0"/>
  </p:normalViewPr>
  <p:slideViewPr>
    <p:cSldViewPr snapToGrid="0" snapToObjects="1">
      <p:cViewPr varScale="1">
        <p:scale>
          <a:sx n="62" d="100"/>
          <a:sy n="62" d="100"/>
        </p:scale>
        <p:origin x="1176" y="48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604"/>
    </p:cViewPr>
  </p:sorterViewPr>
  <p:notesViewPr>
    <p:cSldViewPr snapToGrid="0" snapToObjects="1">
      <p:cViewPr varScale="1">
        <p:scale>
          <a:sx n="64" d="100"/>
          <a:sy n="64" d="100"/>
        </p:scale>
        <p:origin x="2189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182880" rIns="457200" bIns="48331" rtlCol="0"/>
          <a:lstStyle>
            <a:lvl1pPr algn="r">
              <a:defRPr sz="1300"/>
            </a:lvl1pPr>
          </a:lstStyle>
          <a:p>
            <a:fld id="{C7E57A9A-6A23-5E47-B338-6C493FB371B0}" type="datetimeFigureOut">
              <a:rPr lang="en-US" sz="1000" smtClean="0">
                <a:solidFill>
                  <a:srgbClr val="777877"/>
                </a:solidFill>
                <a:latin typeface="Humnst777 BT" panose="020B0603030504020204" pitchFamily="34" charset="0"/>
              </a:rPr>
              <a:t>12/21/2017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91440" rtlCol="0" anchor="b"/>
          <a:lstStyle>
            <a:lvl1pPr algn="l">
              <a:defRPr sz="1300"/>
            </a:lvl1pPr>
          </a:lstStyle>
          <a:p>
            <a:r>
              <a:rPr lang="en-US" sz="1400" dirty="0" smtClean="0">
                <a:latin typeface="Humnst777 BT" panose="020B0603030504020204" pitchFamily="34" charset="0"/>
              </a:rPr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457200" bIns="182880" rtlCol="0" anchor="b"/>
          <a:lstStyle>
            <a:lvl1pPr algn="r">
              <a:defRPr sz="1300"/>
            </a:lvl1pPr>
          </a:lstStyle>
          <a:p>
            <a:fld id="{03BE9562-22B4-B749-A266-DC8958A10956}" type="slidenum">
              <a:rPr lang="en-US" sz="1000">
                <a:solidFill>
                  <a:srgbClr val="777877"/>
                </a:solidFill>
                <a:latin typeface="Humnst777 BT" panose="020B0603030504020204" pitchFamily="34" charset="0"/>
              </a:rPr>
              <a:pPr/>
              <a:t>‹#›</a:t>
            </a:fld>
            <a:endParaRPr lang="en-US" sz="1000" dirty="0">
              <a:solidFill>
                <a:srgbClr val="777877"/>
              </a:solidFill>
              <a:latin typeface="Humnst777 BT" panose="020B0603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6" y="9123680"/>
            <a:ext cx="192300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8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75FD963-AF41-2144-9246-2EA9ACC89561}" type="datetimeFigureOut">
              <a:rPr lang="en-US" smtClean="0"/>
              <a:t>12/21/2017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5F46FA4-5F31-6649-9FCE-6067FAA063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5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S AND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313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157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4" y="1202724"/>
            <a:ext cx="4540579" cy="610802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078896" y="1202724"/>
            <a:ext cx="4476268" cy="610802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1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5" y="1235674"/>
            <a:ext cx="4520699" cy="6087764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5068957" y="1235673"/>
            <a:ext cx="4510087" cy="608776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91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905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6" name="Freeform 5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8866" y="1253459"/>
            <a:ext cx="9105900" cy="512364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2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263959"/>
            <a:ext cx="4475163" cy="512533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7" name="Freeform 6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448866" y="1263960"/>
            <a:ext cx="4550517" cy="5125339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50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1227437"/>
            <a:ext cx="9106297" cy="607128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16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/name/caption/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6098112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6609528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57169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6947718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924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Image/name/caption/reference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5135067"/>
            <a:ext cx="9052242" cy="501687"/>
          </a:xfrm>
        </p:spPr>
        <p:txBody>
          <a:bodyPr anchor="t">
            <a:noAutofit/>
          </a:bodyPr>
          <a:lstStyle>
            <a:lvl1pPr algn="l">
              <a:defRPr sz="2000" b="0"/>
            </a:lvl1pPr>
          </a:lstStyle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3237" y="5636754"/>
            <a:ext cx="9052242" cy="328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 b="0" i="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3236" y="371475"/>
            <a:ext cx="9051927" cy="476359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5965223"/>
            <a:ext cx="9051925" cy="3508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" b="0" i="1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0" name="Freeform 9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/>
          <a:lstStyle>
            <a:lvl2pPr>
              <a:buNone/>
              <a:defRPr baseline="0"/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84346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entire slide (except bottom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058400" cy="73902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58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6686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2946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7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4975" y="1738184"/>
            <a:ext cx="9120188" cy="554236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4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-column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3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4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1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48866" y="1771135"/>
            <a:ext cx="4530638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5059017" y="1771135"/>
            <a:ext cx="4496146" cy="555400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879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OIL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56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37181" cy="78417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3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 (no image)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276174"/>
            <a:ext cx="9106297" cy="88333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194486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18513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78370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4" name="Freeform 13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08877"/>
            <a:ext cx="9129712" cy="4616775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114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80000" y="1762897"/>
            <a:ext cx="4475163" cy="556278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49263" y="1762897"/>
            <a:ext cx="4530241" cy="556341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36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mage Right, key poi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>
                <a:solidFill>
                  <a:srgbClr val="4C004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48866" y="1237700"/>
            <a:ext cx="9106297" cy="43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4824" y="1226751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34824" y="1686608"/>
            <a:ext cx="9144000" cy="0"/>
          </a:xfrm>
          <a:prstGeom prst="line">
            <a:avLst/>
          </a:prstGeom>
          <a:ln w="38100" cap="flat" cmpd="sng">
            <a:solidFill>
              <a:schemeClr val="bg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94991" y="1769244"/>
            <a:ext cx="4460172" cy="459399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9315" y="6456817"/>
            <a:ext cx="10067715" cy="930759"/>
            <a:chOff x="-1" y="5698073"/>
            <a:chExt cx="9152468" cy="821257"/>
          </a:xfrm>
        </p:grpSpPr>
        <p:sp>
          <p:nvSpPr>
            <p:cNvPr id="15" name="Freeform 14"/>
            <p:cNvSpPr/>
            <p:nvPr/>
          </p:nvSpPr>
          <p:spPr bwMode="auto">
            <a:xfrm>
              <a:off x="905933" y="5698074"/>
              <a:ext cx="8246534" cy="821256"/>
            </a:xfrm>
            <a:custGeom>
              <a:avLst/>
              <a:gdLst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595313 w 6372225"/>
                <a:gd name="connsiteY5" fmla="*/ 595313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309563 w 6372225"/>
                <a:gd name="connsiteY5" fmla="*/ 623888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333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71463 w 6372225"/>
                <a:gd name="connsiteY5" fmla="*/ 634241 h 1190625"/>
                <a:gd name="connsiteX6" fmla="*/ 0 w 6372225"/>
                <a:gd name="connsiteY6" fmla="*/ 0 h 1190625"/>
                <a:gd name="connsiteX0" fmla="*/ 0 w 6372225"/>
                <a:gd name="connsiteY0" fmla="*/ 0 h 1190625"/>
                <a:gd name="connsiteX1" fmla="*/ 5776913 w 6372225"/>
                <a:gd name="connsiteY1" fmla="*/ 0 h 1190625"/>
                <a:gd name="connsiteX2" fmla="*/ 6372225 w 6372225"/>
                <a:gd name="connsiteY2" fmla="*/ 595313 h 1190625"/>
                <a:gd name="connsiteX3" fmla="*/ 5776913 w 6372225"/>
                <a:gd name="connsiteY3" fmla="*/ 1190625 h 1190625"/>
                <a:gd name="connsiteX4" fmla="*/ 0 w 6372225"/>
                <a:gd name="connsiteY4" fmla="*/ 1190625 h 1190625"/>
                <a:gd name="connsiteX5" fmla="*/ 242888 w 6372225"/>
                <a:gd name="connsiteY5" fmla="*/ 634241 h 1190625"/>
                <a:gd name="connsiteX6" fmla="*/ 0 w 637222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242888 w 5781675"/>
                <a:gd name="connsiteY5" fmla="*/ 634241 h 1190625"/>
                <a:gd name="connsiteX6" fmla="*/ 0 w 5781675"/>
                <a:gd name="connsiteY6" fmla="*/ 0 h 1190625"/>
                <a:gd name="connsiteX0" fmla="*/ 0 w 5781675"/>
                <a:gd name="connsiteY0" fmla="*/ 0 h 1190625"/>
                <a:gd name="connsiteX1" fmla="*/ 5776913 w 5781675"/>
                <a:gd name="connsiteY1" fmla="*/ 0 h 1190625"/>
                <a:gd name="connsiteX2" fmla="*/ 5781675 w 5781675"/>
                <a:gd name="connsiteY2" fmla="*/ 636726 h 1190625"/>
                <a:gd name="connsiteX3" fmla="*/ 5776913 w 5781675"/>
                <a:gd name="connsiteY3" fmla="*/ 1190625 h 1190625"/>
                <a:gd name="connsiteX4" fmla="*/ 0 w 5781675"/>
                <a:gd name="connsiteY4" fmla="*/ 1190625 h 1190625"/>
                <a:gd name="connsiteX5" fmla="*/ 158652 w 5781675"/>
                <a:gd name="connsiteY5" fmla="*/ 603495 h 1190625"/>
                <a:gd name="connsiteX6" fmla="*/ 0 w 5781675"/>
                <a:gd name="connsiteY6" fmla="*/ 0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675" h="1190625">
                  <a:moveTo>
                    <a:pt x="0" y="0"/>
                  </a:moveTo>
                  <a:lnTo>
                    <a:pt x="5776913" y="0"/>
                  </a:lnTo>
                  <a:cubicBezTo>
                    <a:pt x="5778500" y="212242"/>
                    <a:pt x="5780088" y="424484"/>
                    <a:pt x="5781675" y="636726"/>
                  </a:cubicBezTo>
                  <a:cubicBezTo>
                    <a:pt x="5780088" y="821359"/>
                    <a:pt x="5778500" y="1005992"/>
                    <a:pt x="5776913" y="1190625"/>
                  </a:cubicBezTo>
                  <a:lnTo>
                    <a:pt x="0" y="1190625"/>
                  </a:lnTo>
                  <a:lnTo>
                    <a:pt x="158652" y="603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82880" tIns="49638" rIns="99276" bIns="49638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16736" lvl="1" algn="r"/>
              <a:endParaRPr lang="en-US" dirty="0" smtClean="0">
                <a:latin typeface="+mj-lt"/>
                <a:cs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-1" y="5698073"/>
              <a:ext cx="1655537" cy="821257"/>
            </a:xfrm>
            <a:custGeom>
              <a:avLst/>
              <a:gdLst>
                <a:gd name="connsiteX0" fmla="*/ 0 w 1055755"/>
                <a:gd name="connsiteY0" fmla="*/ 0 h 531133"/>
                <a:gd name="connsiteX1" fmla="*/ 790189 w 1055755"/>
                <a:gd name="connsiteY1" fmla="*/ 0 h 531133"/>
                <a:gd name="connsiteX2" fmla="*/ 1055755 w 1055755"/>
                <a:gd name="connsiteY2" fmla="*/ 265567 h 531133"/>
                <a:gd name="connsiteX3" fmla="*/ 790189 w 1055755"/>
                <a:gd name="connsiteY3" fmla="*/ 531133 h 531133"/>
                <a:gd name="connsiteX4" fmla="*/ 0 w 1055755"/>
                <a:gd name="connsiteY4" fmla="*/ 531133 h 531133"/>
                <a:gd name="connsiteX5" fmla="*/ 0 w 1055755"/>
                <a:gd name="connsiteY5" fmla="*/ 0 h 531133"/>
                <a:gd name="connsiteX0" fmla="*/ 0 w 955568"/>
                <a:gd name="connsiteY0" fmla="*/ 0 h 531133"/>
                <a:gd name="connsiteX1" fmla="*/ 790189 w 955568"/>
                <a:gd name="connsiteY1" fmla="*/ 0 h 531133"/>
                <a:gd name="connsiteX2" fmla="*/ 955568 w 955568"/>
                <a:gd name="connsiteY2" fmla="*/ 265567 h 531133"/>
                <a:gd name="connsiteX3" fmla="*/ 790189 w 955568"/>
                <a:gd name="connsiteY3" fmla="*/ 531133 h 531133"/>
                <a:gd name="connsiteX4" fmla="*/ 0 w 955568"/>
                <a:gd name="connsiteY4" fmla="*/ 531133 h 531133"/>
                <a:gd name="connsiteX5" fmla="*/ 0 w 955568"/>
                <a:gd name="connsiteY5" fmla="*/ 0 h 531133"/>
                <a:gd name="connsiteX0" fmla="*/ 0 w 1032013"/>
                <a:gd name="connsiteY0" fmla="*/ 0 h 531133"/>
                <a:gd name="connsiteX1" fmla="*/ 790189 w 1032013"/>
                <a:gd name="connsiteY1" fmla="*/ 0 h 531133"/>
                <a:gd name="connsiteX2" fmla="*/ 1032013 w 1032013"/>
                <a:gd name="connsiteY2" fmla="*/ 288660 h 531133"/>
                <a:gd name="connsiteX3" fmla="*/ 790189 w 1032013"/>
                <a:gd name="connsiteY3" fmla="*/ 531133 h 531133"/>
                <a:gd name="connsiteX4" fmla="*/ 0 w 1032013"/>
                <a:gd name="connsiteY4" fmla="*/ 531133 h 531133"/>
                <a:gd name="connsiteX5" fmla="*/ 0 w 1032013"/>
                <a:gd name="connsiteY5" fmla="*/ 0 h 5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013" h="531133">
                  <a:moveTo>
                    <a:pt x="0" y="0"/>
                  </a:moveTo>
                  <a:lnTo>
                    <a:pt x="790189" y="0"/>
                  </a:lnTo>
                  <a:lnTo>
                    <a:pt x="1032013" y="288660"/>
                  </a:lnTo>
                  <a:lnTo>
                    <a:pt x="790189" y="531133"/>
                  </a:lnTo>
                  <a:lnTo>
                    <a:pt x="0" y="531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91440" rIns="0" bIns="9144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r" defTabSz="1231456">
                <a:defRPr/>
              </a:pPr>
              <a:endParaRPr lang="en-US" sz="2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48866" y="6558002"/>
            <a:ext cx="1050999" cy="73401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First level</a:t>
            </a:r>
            <a:endParaRPr lang="en-US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92313" y="6557963"/>
            <a:ext cx="7445375" cy="733425"/>
          </a:xfrm>
          <a:prstGeom prst="rect">
            <a:avLst/>
          </a:prstGeom>
        </p:spPr>
        <p:txBody>
          <a:bodyPr>
            <a:noAutofit/>
          </a:bodyPr>
          <a:lstStyle>
            <a:lvl2pPr>
              <a:buNone/>
              <a:defRPr baseline="0">
                <a:solidFill>
                  <a:srgbClr val="4C0049"/>
                </a:solidFill>
              </a:defRPr>
            </a:lvl2pPr>
          </a:lstStyle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449263" y="1769244"/>
            <a:ext cx="4550120" cy="4591386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6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06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87509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545" y="1243914"/>
            <a:ext cx="9106618" cy="566378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7964" y="6948886"/>
            <a:ext cx="2262188" cy="414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977" y="6948886"/>
            <a:ext cx="3394075" cy="4143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9877" y="6948886"/>
            <a:ext cx="2262187" cy="414338"/>
          </a:xfrm>
          <a:prstGeom prst="rect">
            <a:avLst/>
          </a:prstGeom>
        </p:spPr>
        <p:txBody>
          <a:bodyPr/>
          <a:lstStyle/>
          <a:p>
            <a:fld id="{16A14BB8-2612-4215-A2F2-ED4808A516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5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15 at 4.05.59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1"/>
            <a:ext cx="10153312" cy="785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32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OCK TEX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2-18 at 11.41.4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71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18 at 11.42.09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0"/>
            <a:ext cx="10145476" cy="78417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200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A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2-18 at 11.42.25 A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1"/>
            <a:ext cx="10148063" cy="784663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54380" y="3432737"/>
            <a:ext cx="8549640" cy="166602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54380" y="5214583"/>
            <a:ext cx="8549640" cy="1986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62861" y="1344758"/>
            <a:ext cx="9105900" cy="5960503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5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586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9263" y="1227438"/>
            <a:ext cx="9105900" cy="6051408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4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49"/>
            <a:ext cx="9106297" cy="87652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04645" y="1228862"/>
            <a:ext cx="4550518" cy="60698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48866" y="1228862"/>
            <a:ext cx="4475163" cy="6069861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6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landscape image, bullet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866" y="311150"/>
            <a:ext cx="9106297" cy="8871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48866" y="2310453"/>
            <a:ext cx="9106297" cy="499251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9745" y="1198325"/>
            <a:ext cx="9095418" cy="105886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822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8732" y="7388576"/>
            <a:ext cx="10085420" cy="457200"/>
          </a:xfrm>
          <a:prstGeom prst="rect">
            <a:avLst/>
          </a:prstGeom>
          <a:solidFill>
            <a:srgbClr val="4229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58" tIns="50929" rIns="101858" bIns="50929" rtlCol="0" anchor="ctr"/>
          <a:lstStyle/>
          <a:p>
            <a:pPr algn="ctr"/>
            <a:endParaRPr lang="en-US" sz="1200" b="0" dirty="0">
              <a:effectLst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866" y="311150"/>
            <a:ext cx="9106297" cy="9479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STO_logo_long_white_2014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3" y="7510832"/>
            <a:ext cx="2179321" cy="213536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448866" y="7491376"/>
            <a:ext cx="63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E792297-50D0-4490-ABF3-AB945CF53D58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48545" y="1361932"/>
            <a:ext cx="9106618" cy="5406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 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</a:t>
            </a:r>
          </a:p>
          <a:p>
            <a:pPr lvl="4"/>
            <a:r>
              <a:rPr lang="en-US" dirty="0" smtClean="0"/>
              <a:t>Fifth</a:t>
            </a:r>
          </a:p>
        </p:txBody>
      </p:sp>
    </p:spTree>
    <p:extLst>
      <p:ext uri="{BB962C8B-B14F-4D97-AF65-F5344CB8AC3E}">
        <p14:creationId xmlns:p14="http://schemas.microsoft.com/office/powerpoint/2010/main" val="4062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8" r:id="rId2"/>
    <p:sldLayoutId id="2147483719" r:id="rId3"/>
    <p:sldLayoutId id="2147483717" r:id="rId4"/>
    <p:sldLayoutId id="2147483715" r:id="rId5"/>
    <p:sldLayoutId id="2147483688" r:id="rId6"/>
    <p:sldLayoutId id="2147483673" r:id="rId7"/>
    <p:sldLayoutId id="2147483676" r:id="rId8"/>
    <p:sldLayoutId id="2147483687" r:id="rId9"/>
    <p:sldLayoutId id="2147483686" r:id="rId10"/>
    <p:sldLayoutId id="2147483684" r:id="rId11"/>
    <p:sldLayoutId id="2147483680" r:id="rId12"/>
    <p:sldLayoutId id="2147483681" r:id="rId13"/>
    <p:sldLayoutId id="2147483685" r:id="rId14"/>
    <p:sldLayoutId id="2147483666" r:id="rId15"/>
    <p:sldLayoutId id="2147483682" r:id="rId16"/>
    <p:sldLayoutId id="2147483667" r:id="rId17"/>
    <p:sldLayoutId id="2147483661" r:id="rId18"/>
    <p:sldLayoutId id="2147483683" r:id="rId19"/>
    <p:sldLayoutId id="2147483678" r:id="rId20"/>
    <p:sldLayoutId id="2147483674" r:id="rId21"/>
    <p:sldLayoutId id="2147483679" r:id="rId22"/>
    <p:sldLayoutId id="2147483713" r:id="rId23"/>
    <p:sldLayoutId id="2147483714" r:id="rId24"/>
    <p:sldLayoutId id="2147483720" r:id="rId2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700" b="1" kern="1200" baseline="0">
          <a:solidFill>
            <a:srgbClr val="4C0049"/>
          </a:solidFill>
          <a:latin typeface="+mj-lt"/>
          <a:ea typeface="+mj-ea"/>
          <a:cs typeface="+mj-cs"/>
        </a:defRPr>
      </a:lvl1pPr>
    </p:titleStyle>
    <p:bodyStyle>
      <a:lvl1pPr marL="60325" marR="0" indent="-60325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 "/>
        <a:tabLst>
          <a:tab pos="60325" algn="l"/>
        </a:tabLst>
        <a:defRPr lang="en-US" sz="2000" b="0" kern="1200" baseline="0" dirty="0" smtClean="0">
          <a:solidFill>
            <a:srgbClr val="4C0049"/>
          </a:solidFill>
          <a:latin typeface="+mj-lt"/>
          <a:ea typeface="+mn-ea"/>
          <a:cs typeface="+mn-cs"/>
        </a:defRPr>
      </a:lvl1pPr>
      <a:lvl2pPr marL="347663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•"/>
        <a:tabLst>
          <a:tab pos="690563" algn="l"/>
        </a:tabLst>
        <a:defRPr lang="en-US" sz="2000" kern="1200" baseline="0" dirty="0" smtClean="0">
          <a:solidFill>
            <a:srgbClr val="777877"/>
          </a:solidFill>
          <a:latin typeface="+mn-lt"/>
          <a:ea typeface="+mn-ea"/>
          <a:cs typeface="+mn-cs"/>
        </a:defRPr>
      </a:lvl2pPr>
      <a:lvl3pPr marL="685800" marR="0" indent="-228600" algn="l" defTabSz="509412" rtl="0" eaLnBrk="1" fontAlgn="auto" latinLnBrk="0" hangingPunct="1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anose="020B0604020202020204" pitchFamily="34" charset="0"/>
        <a:buChar char="̶"/>
        <a:tabLst>
          <a:tab pos="1147763" algn="l"/>
        </a:tabLst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3pPr>
      <a:lvl4pPr marL="1143000" indent="-228600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lang="en-US" sz="2000" kern="1200" dirty="0" smtClean="0">
          <a:solidFill>
            <a:srgbClr val="777877"/>
          </a:solidFill>
          <a:latin typeface="+mn-lt"/>
          <a:ea typeface="+mn-ea"/>
          <a:cs typeface="+mn-cs"/>
        </a:defRPr>
      </a:lvl4pPr>
      <a:lvl5pPr marL="1660525" indent="-288925" algn="l" defTabSz="457200" rtl="0" eaLnBrk="1" latinLnBrk="0" hangingPunct="1">
        <a:spcBef>
          <a:spcPts val="480"/>
        </a:spcBef>
        <a:buFont typeface="Arial" panose="020B0604020202020204" pitchFamily="34" charset="0"/>
        <a:buChar char="̶"/>
        <a:defRPr sz="2000" kern="1200">
          <a:solidFill>
            <a:srgbClr val="777877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cgingras@stone-env.com" TargetMode="Externa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9" y="3432737"/>
            <a:ext cx="9191005" cy="1666028"/>
          </a:xfrm>
        </p:spPr>
        <p:txBody>
          <a:bodyPr/>
          <a:lstStyle/>
          <a:p>
            <a:r>
              <a:rPr lang="en-US" dirty="0"/>
              <a:t>Assessment of Tile Drainage System Impacts to Lake Champlain and Phosphorus Loads in Tile Drainage in the Jewett Brook Watershed of St. Albans Bay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Date: December 21, 2017</a:t>
            </a:r>
          </a:p>
          <a:p>
            <a:r>
              <a:rPr lang="en-US" dirty="0" smtClean="0"/>
              <a:t>Presented by: Dave Braun</a:t>
            </a:r>
          </a:p>
          <a:p>
            <a:r>
              <a:rPr lang="en-US" dirty="0" smtClean="0"/>
              <a:t>Conference/Venue: Tile Drain Advisory Group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dirty="0" smtClean="0"/>
              <a:t>Waterflux 3000 Flowmeter at JBT11, April 20, 2017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42" y="1109609"/>
            <a:ext cx="8242517" cy="61818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7145" y="6133672"/>
            <a:ext cx="20718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TP = 16.2 </a:t>
            </a: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TDP = 11.5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TN = 2.59 </a:t>
            </a:r>
            <a:r>
              <a:rPr lang="en-US" b="1" dirty="0">
                <a:solidFill>
                  <a:srgbClr val="C00000"/>
                </a:solidFill>
              </a:rPr>
              <a:t>m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Proportional </a:t>
            </a:r>
            <a:r>
              <a:rPr lang="en-US" dirty="0"/>
              <a:t>S</a:t>
            </a:r>
            <a:r>
              <a:rPr lang="en-US" dirty="0" smtClean="0"/>
              <a:t>ampling at JBT06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77" y="850973"/>
            <a:ext cx="8456446" cy="65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9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 </a:t>
            </a:r>
            <a:r>
              <a:rPr lang="en-US" dirty="0"/>
              <a:t>m</a:t>
            </a:r>
            <a:r>
              <a:rPr lang="en-US" dirty="0" smtClean="0"/>
              <a:t>uddying </a:t>
            </a:r>
            <a:r>
              <a:rPr lang="en-US" dirty="0"/>
              <a:t>a</a:t>
            </a:r>
            <a:r>
              <a:rPr lang="en-US" dirty="0" smtClean="0"/>
              <a:t>lready turbid Jewett Brook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JBT01 </a:t>
            </a:r>
            <a:r>
              <a:rPr lang="en-US" dirty="0"/>
              <a:t>f</a:t>
            </a:r>
            <a:r>
              <a:rPr lang="en-US" dirty="0" smtClean="0"/>
              <a:t>lowing muddy, November 3, 2017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88" y="1139575"/>
            <a:ext cx="4577779" cy="6103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67" y="1113888"/>
            <a:ext cx="4597043" cy="6129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032" y="6133672"/>
            <a:ext cx="20860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TP = 360 </a:t>
            </a: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TDP = 46.5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JBT06 field on October 27, 2017 after manure injection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11" y="976857"/>
            <a:ext cx="4734758" cy="6313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4" y="976857"/>
            <a:ext cx="4741854" cy="6322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99341" y="5414481"/>
            <a:ext cx="22286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TP = 1,884 </a:t>
            </a: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TDP = 1,576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b="1" dirty="0" smtClean="0">
                <a:solidFill>
                  <a:srgbClr val="C00000"/>
                </a:solidFill>
              </a:rPr>
              <a:t>g/L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1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84375" y="311150"/>
            <a:ext cx="8489651" cy="875099"/>
          </a:xfrm>
        </p:spPr>
        <p:txBody>
          <a:bodyPr/>
          <a:lstStyle/>
          <a:p>
            <a:r>
              <a:rPr lang="en-US" dirty="0" smtClean="0"/>
              <a:t>Distributions of Total P EMCs (April – Nov., 2017)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9" y="1006867"/>
            <a:ext cx="8701082" cy="61439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81586" y="1047130"/>
            <a:ext cx="186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JBT13: TP=35,295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</a:t>
            </a:r>
            <a:r>
              <a:rPr lang="en-US" sz="1200" dirty="0" smtClean="0"/>
              <a:t>g/L (excluded)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7670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577" y="311150"/>
            <a:ext cx="8849246" cy="875099"/>
          </a:xfrm>
        </p:spPr>
        <p:txBody>
          <a:bodyPr/>
          <a:lstStyle/>
          <a:p>
            <a:r>
              <a:rPr lang="en-US" sz="2400" dirty="0" smtClean="0"/>
              <a:t>Distributions of Total Dissolved P EMCs (April – Nov., 2017)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47" y="986199"/>
            <a:ext cx="8744906" cy="617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4042" y="311150"/>
            <a:ext cx="7390316" cy="875099"/>
          </a:xfrm>
        </p:spPr>
        <p:txBody>
          <a:bodyPr/>
          <a:lstStyle/>
          <a:p>
            <a:r>
              <a:rPr lang="en-US" sz="2400" dirty="0" smtClean="0"/>
              <a:t>Distributions of Total N EMCs (April – Nov., 2017)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81" y="1010568"/>
            <a:ext cx="8733238" cy="61666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6890" y="1021861"/>
            <a:ext cx="1669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JBT13: TN=217 mg/L (excluded)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096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1446" y="4880755"/>
            <a:ext cx="8549640" cy="1986280"/>
          </a:xfrm>
        </p:spPr>
        <p:txBody>
          <a:bodyPr/>
          <a:lstStyle/>
          <a:p>
            <a:r>
              <a:rPr lang="en-US" dirty="0" smtClean="0"/>
              <a:t>				Dave Braun</a:t>
            </a:r>
          </a:p>
          <a:p>
            <a:r>
              <a:rPr lang="en-US" dirty="0"/>
              <a:t>	</a:t>
            </a:r>
            <a:r>
              <a:rPr lang="en-US" dirty="0" smtClean="0"/>
              <a:t>			dbraun</a:t>
            </a:r>
            <a:r>
              <a:rPr lang="en-US" dirty="0" smtClean="0">
                <a:hlinkClick r:id="rId2"/>
              </a:rPr>
              <a:t>@stone-env.com</a:t>
            </a:r>
            <a:r>
              <a:rPr lang="en-US" dirty="0" smtClean="0"/>
              <a:t> </a:t>
            </a:r>
          </a:p>
          <a:p>
            <a:r>
              <a:rPr lang="en-US" dirty="0" smtClean="0"/>
              <a:t>				(802)272-8819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8659" y="825500"/>
            <a:ext cx="6899741" cy="8731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Identifiable Tiled Agricultural Fields</a:t>
            </a:r>
            <a:br>
              <a:rPr lang="en-US" dirty="0" smtClean="0"/>
            </a:br>
            <a:r>
              <a:rPr lang="en-US" dirty="0" smtClean="0"/>
              <a:t>from AAFM’s 2015 Cropland Inventory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9" y="2252063"/>
            <a:ext cx="6588529" cy="47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18573" r="8384" b="9018"/>
          <a:stretch/>
        </p:blipFill>
        <p:spPr>
          <a:xfrm>
            <a:off x="335281" y="825500"/>
            <a:ext cx="2647340" cy="3017520"/>
          </a:xfrm>
          <a:ln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t="18851" r="8945" b="6667"/>
          <a:stretch/>
        </p:blipFill>
        <p:spPr>
          <a:xfrm>
            <a:off x="335280" y="3926840"/>
            <a:ext cx="2682240" cy="309268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2288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This is a study in three parts: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8865" y="1385229"/>
            <a:ext cx="91062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Task </a:t>
            </a:r>
            <a:r>
              <a:rPr lang="en-US" sz="2400" dirty="0"/>
              <a:t>1: </a:t>
            </a:r>
            <a:r>
              <a:rPr lang="en-US" sz="2400" dirty="0" smtClean="0"/>
              <a:t>Tile Drainage Literature </a:t>
            </a:r>
            <a:r>
              <a:rPr lang="en-US" sz="2400" dirty="0"/>
              <a:t>Review </a:t>
            </a:r>
            <a:r>
              <a:rPr lang="en-US" sz="2400" dirty="0" smtClean="0"/>
              <a:t>(Completed)</a:t>
            </a:r>
            <a:endParaRPr lang="en-US" sz="2400" dirty="0"/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Written </a:t>
            </a:r>
            <a:r>
              <a:rPr lang="en-US" dirty="0">
                <a:solidFill>
                  <a:srgbClr val="777877"/>
                </a:solidFill>
              </a:rPr>
              <a:t>by Don Meals and Julie Moore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252 </a:t>
            </a:r>
            <a:r>
              <a:rPr lang="en-US" dirty="0" smtClean="0">
                <a:solidFill>
                  <a:srgbClr val="777877"/>
                </a:solidFill>
              </a:rPr>
              <a:t>publications </a:t>
            </a:r>
            <a:r>
              <a:rPr lang="en-US" dirty="0">
                <a:solidFill>
                  <a:srgbClr val="777877"/>
                </a:solidFill>
              </a:rPr>
              <a:t>were </a:t>
            </a:r>
            <a:r>
              <a:rPr lang="en-US" dirty="0" smtClean="0">
                <a:solidFill>
                  <a:srgbClr val="777877"/>
                </a:solidFill>
              </a:rPr>
              <a:t>reviewed</a:t>
            </a:r>
            <a:endParaRPr lang="en-US" dirty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Used </a:t>
            </a:r>
            <a:r>
              <a:rPr lang="en-US" dirty="0">
                <a:solidFill>
                  <a:srgbClr val="777877"/>
                </a:solidFill>
              </a:rPr>
              <a:t>as a basis for VTANR’s required tile drain report to the Vermont legislature, January 2017</a:t>
            </a:r>
          </a:p>
          <a:p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2: Monitoring </a:t>
            </a:r>
            <a:r>
              <a:rPr lang="en-US" sz="2400" dirty="0" smtClean="0"/>
              <a:t>of </a:t>
            </a:r>
            <a:r>
              <a:rPr lang="en-US" sz="2400" dirty="0"/>
              <a:t>Tile Drainage </a:t>
            </a:r>
            <a:r>
              <a:rPr lang="en-US" sz="2400" dirty="0" smtClean="0"/>
              <a:t>Systems (In Progress)</a:t>
            </a:r>
            <a:endParaRPr lang="en-US" dirty="0" smtClean="0">
              <a:solidFill>
                <a:srgbClr val="777877"/>
              </a:solidFill>
            </a:endParaRP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Participation by 6 farmers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Monitoring of 12 tile drains (</a:t>
            </a:r>
            <a:r>
              <a:rPr lang="en-US" dirty="0">
                <a:solidFill>
                  <a:srgbClr val="777877"/>
                </a:solidFill>
              </a:rPr>
              <a:t>April 2018 – April 2019</a:t>
            </a:r>
            <a:r>
              <a:rPr lang="en-US" dirty="0" smtClean="0">
                <a:solidFill>
                  <a:srgbClr val="777877"/>
                </a:solidFill>
              </a:rPr>
              <a:t>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Characterization </a:t>
            </a:r>
            <a:r>
              <a:rPr lang="en-US" dirty="0">
                <a:solidFill>
                  <a:srgbClr val="777877"/>
                </a:solidFill>
              </a:rPr>
              <a:t>of </a:t>
            </a:r>
            <a:r>
              <a:rPr lang="en-US" dirty="0" smtClean="0">
                <a:solidFill>
                  <a:srgbClr val="777877"/>
                </a:solidFill>
              </a:rPr>
              <a:t>tile </a:t>
            </a:r>
            <a:r>
              <a:rPr lang="en-US" dirty="0">
                <a:solidFill>
                  <a:srgbClr val="777877"/>
                </a:solidFill>
              </a:rPr>
              <a:t>d</a:t>
            </a:r>
            <a:r>
              <a:rPr lang="en-US" dirty="0" smtClean="0">
                <a:solidFill>
                  <a:srgbClr val="777877"/>
                </a:solidFill>
              </a:rPr>
              <a:t>rainage systems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Continuous flow measurement and composite sample collection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Analysis for total and dissolved P and total N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Task </a:t>
            </a:r>
            <a:r>
              <a:rPr lang="en-US" sz="2400" dirty="0"/>
              <a:t>3: P Load Estimation of Tile Drainage </a:t>
            </a:r>
            <a:r>
              <a:rPr lang="en-US" sz="2400" dirty="0" smtClean="0"/>
              <a:t>Systems (2019)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Analysis of associations between water quality and agronomic data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77877"/>
                </a:solidFill>
              </a:rPr>
              <a:t>Evaluation of Jewett Brook P load</a:t>
            </a:r>
          </a:p>
          <a:p>
            <a:pPr marL="852312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77877"/>
                </a:solidFill>
              </a:rPr>
              <a:t>Assessment of tile drain P load significance</a:t>
            </a:r>
            <a:endParaRPr lang="en-US" dirty="0">
              <a:solidFill>
                <a:srgbClr val="7778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Runoff and Erosion on Tiled Field (JBT14)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6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4" y="1245560"/>
            <a:ext cx="804672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Weir Box </a:t>
            </a:r>
            <a:r>
              <a:rPr lang="en-US" dirty="0"/>
              <a:t>C</a:t>
            </a:r>
            <a:r>
              <a:rPr lang="en-US" dirty="0" smtClean="0"/>
              <a:t>onstructed at Station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3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90-degree V Weir and Level </a:t>
            </a:r>
            <a:r>
              <a:rPr lang="en-US" dirty="0"/>
              <a:t>S</a:t>
            </a:r>
            <a:r>
              <a:rPr lang="en-US" dirty="0" smtClean="0"/>
              <a:t>ensor at JBT06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6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JBT01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64983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Flow at JBT06 with CHA1 and CHA2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56" y="909400"/>
            <a:ext cx="8562089" cy="649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9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Start Dates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63036"/>
              </p:ext>
            </p:extLst>
          </p:nvPr>
        </p:nvGraphicFramePr>
        <p:xfrm>
          <a:off x="448866" y="1227436"/>
          <a:ext cx="9106296" cy="5882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652958"/>
                <a:gridCol w="1652958"/>
                <a:gridCol w="4147422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flow monitoring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Start autosampling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Current condition</a:t>
                      </a:r>
                      <a:endParaRPr lang="en-US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JBT02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3/23/17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549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JBT05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1) Waterflux flowmeter bad; ISCO 2150 AV flowmeter temporarily substituted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2) Replacement modem requires activation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JBT07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JBT11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(power)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JBT13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4/3/17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4/11/17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JBT14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Modem problem (clock)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JBT16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3/30/17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4/5/17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JBT18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4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JBT19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4/22/17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OK</a:t>
                      </a:r>
                      <a:endParaRPr lang="en-US" sz="16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3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TP, TDP, and TN </a:t>
            </a:r>
            <a:r>
              <a:rPr lang="en-US" dirty="0" smtClean="0"/>
              <a:t>in Weekly Composite </a:t>
            </a:r>
            <a:r>
              <a:rPr lang="en-US" dirty="0"/>
              <a:t>Samples</a:t>
            </a:r>
            <a:br>
              <a:rPr lang="en-US" dirty="0"/>
            </a:br>
            <a:r>
              <a:rPr lang="en-US" dirty="0"/>
              <a:t>April </a:t>
            </a:r>
            <a:r>
              <a:rPr lang="en-US" dirty="0" smtClean="0"/>
              <a:t>11, 2017 Collection Date (first round)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14786"/>
              </p:ext>
            </p:extLst>
          </p:nvPr>
        </p:nvGraphicFramePr>
        <p:xfrm>
          <a:off x="448866" y="1676034"/>
          <a:ext cx="6434820" cy="4927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958"/>
                <a:gridCol w="1593954"/>
                <a:gridCol w="1593954"/>
                <a:gridCol w="1593954"/>
              </a:tblGrid>
              <a:tr h="8408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Station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TDP (ug/L)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j-lt"/>
                        </a:rPr>
                        <a:t>TN (mg/L)</a:t>
                      </a:r>
                      <a:endParaRPr lang="en-US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491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258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4.8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JBT02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976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678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7.2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798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120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4.9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JBT05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131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JBT07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708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159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JBT11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40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JBT13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JBT14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248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66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7.4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JBT16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105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73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5.8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JBT18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5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JBT19</a:t>
                      </a:r>
                      <a:endParaRPr lang="en-US" sz="18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NS</a:t>
                      </a:r>
                      <a:endParaRPr lang="en-US" sz="1800" dirty="0">
                        <a:effectLst/>
                        <a:latin typeface="+mn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48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Field and Tile Drainage </a:t>
            </a:r>
            <a:r>
              <a:rPr lang="en-US" dirty="0"/>
              <a:t>S</a:t>
            </a:r>
            <a:r>
              <a:rPr lang="en-US" dirty="0" smtClean="0"/>
              <a:t>ystem </a:t>
            </a:r>
            <a:r>
              <a:rPr lang="en-US" dirty="0"/>
              <a:t>C</a:t>
            </a:r>
            <a:r>
              <a:rPr lang="en-US" dirty="0" smtClean="0"/>
              <a:t>haracterization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Characterization Report (March 1, 2017) describes: </a:t>
            </a:r>
          </a:p>
          <a:p>
            <a:pPr lvl="1"/>
            <a:r>
              <a:rPr lang="en-US" dirty="0" smtClean="0"/>
              <a:t>Construction </a:t>
            </a:r>
            <a:r>
              <a:rPr lang="en-US" dirty="0"/>
              <a:t>of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rainage </a:t>
            </a:r>
            <a:r>
              <a:rPr lang="en-US" dirty="0"/>
              <a:t>s</a:t>
            </a:r>
            <a:r>
              <a:rPr lang="en-US" dirty="0" smtClean="0"/>
              <a:t>ystems</a:t>
            </a:r>
            <a:endParaRPr lang="en-US" dirty="0"/>
          </a:p>
          <a:p>
            <a:pPr lvl="1"/>
            <a:r>
              <a:rPr lang="en-US" dirty="0" smtClean="0"/>
              <a:t>Surface </a:t>
            </a:r>
            <a:r>
              <a:rPr lang="en-US" dirty="0"/>
              <a:t>i</a:t>
            </a:r>
            <a:r>
              <a:rPr lang="en-US" dirty="0" smtClean="0"/>
              <a:t>nlets </a:t>
            </a:r>
            <a:r>
              <a:rPr lang="en-US" dirty="0"/>
              <a:t>to </a:t>
            </a:r>
            <a:r>
              <a:rPr lang="en-US" dirty="0" smtClean="0"/>
              <a:t>tile </a:t>
            </a:r>
            <a:r>
              <a:rPr lang="en-US" dirty="0"/>
              <a:t>d</a:t>
            </a:r>
            <a:r>
              <a:rPr lang="en-US" dirty="0" smtClean="0"/>
              <a:t>rains</a:t>
            </a:r>
            <a:endParaRPr lang="en-US" dirty="0"/>
          </a:p>
          <a:p>
            <a:pPr lvl="1"/>
            <a:r>
              <a:rPr lang="en-US" dirty="0" smtClean="0"/>
              <a:t>Crop </a:t>
            </a:r>
            <a:r>
              <a:rPr lang="en-US" dirty="0"/>
              <a:t>p</a:t>
            </a:r>
            <a:r>
              <a:rPr lang="en-US" dirty="0" smtClean="0"/>
              <a:t>roduction </a:t>
            </a:r>
            <a:r>
              <a:rPr lang="en-US" dirty="0"/>
              <a:t>in </a:t>
            </a:r>
            <a:r>
              <a:rPr lang="en-US" dirty="0" smtClean="0"/>
              <a:t>study </a:t>
            </a:r>
            <a:r>
              <a:rPr lang="en-US" dirty="0"/>
              <a:t>f</a:t>
            </a:r>
            <a:r>
              <a:rPr lang="en-US" dirty="0" smtClean="0"/>
              <a:t>ields</a:t>
            </a:r>
          </a:p>
          <a:p>
            <a:pPr lvl="1"/>
            <a:r>
              <a:rPr lang="en-US" dirty="0" smtClean="0"/>
              <a:t>Field </a:t>
            </a:r>
            <a:r>
              <a:rPr lang="en-US" dirty="0"/>
              <a:t>s</a:t>
            </a:r>
            <a:r>
              <a:rPr lang="en-US" dirty="0" smtClean="0"/>
              <a:t>oil </a:t>
            </a:r>
            <a:r>
              <a:rPr lang="en-US" dirty="0"/>
              <a:t>t</a:t>
            </a:r>
            <a:r>
              <a:rPr lang="en-US" dirty="0" smtClean="0"/>
              <a:t>ypes</a:t>
            </a:r>
            <a:endParaRPr lang="en-US" dirty="0"/>
          </a:p>
          <a:p>
            <a:pPr lvl="1"/>
            <a:r>
              <a:rPr lang="en-US" dirty="0" smtClean="0"/>
              <a:t>Soil </a:t>
            </a:r>
            <a:r>
              <a:rPr lang="en-US" dirty="0"/>
              <a:t>Test </a:t>
            </a:r>
            <a:r>
              <a:rPr lang="en-US" dirty="0" smtClean="0"/>
              <a:t>P </a:t>
            </a:r>
            <a:r>
              <a:rPr lang="en-US" dirty="0"/>
              <a:t>in </a:t>
            </a:r>
            <a:r>
              <a:rPr lang="en-US" dirty="0" smtClean="0"/>
              <a:t>study fields</a:t>
            </a:r>
            <a:endParaRPr lang="en-US" dirty="0"/>
          </a:p>
          <a:p>
            <a:pPr lvl="1"/>
            <a:r>
              <a:rPr lang="en-US" dirty="0" smtClean="0"/>
              <a:t>Manure </a:t>
            </a:r>
            <a:r>
              <a:rPr lang="en-US" dirty="0"/>
              <a:t>and </a:t>
            </a:r>
            <a:r>
              <a:rPr lang="en-US" dirty="0" smtClean="0"/>
              <a:t>fertilizer applications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6076"/>
              </p:ext>
            </p:extLst>
          </p:nvPr>
        </p:nvGraphicFramePr>
        <p:xfrm>
          <a:off x="0" y="4407613"/>
          <a:ext cx="10058400" cy="29478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18458"/>
                <a:gridCol w="514441"/>
                <a:gridCol w="441789"/>
                <a:gridCol w="1222624"/>
                <a:gridCol w="2850345"/>
                <a:gridCol w="538843"/>
                <a:gridCol w="1480763"/>
                <a:gridCol w="1058238"/>
                <a:gridCol w="1232899"/>
              </a:tblGrid>
              <a:tr h="58957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Site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7302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Area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(A)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27305" marT="54610" marB="5461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Survey Data</a:t>
                      </a:r>
                      <a:br>
                        <a:rPr lang="en-US" sz="1200" b="1" dirty="0">
                          <a:effectLst/>
                          <a:latin typeface="+mj-lt"/>
                        </a:rPr>
                      </a:br>
                      <a:r>
                        <a:rPr lang="en-US" sz="1200" b="1" dirty="0">
                          <a:effectLst/>
                          <a:latin typeface="+mj-lt"/>
                        </a:rPr>
                        <a:t>% of field, type, slope class, hydrologic group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Soil Test 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Fertilizer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Manure Application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Cover Crop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 anchor="b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JBT01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82%: Kingsbury clay, 0 to 3%,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10%: Massena stony loam, 0 to 3%, C/D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8%: Kingsbury clay, 3 to 8%,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JBT02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69%: Kingsbury clay, 3 to 8%, 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31%: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9.3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>
                    <a:solidFill>
                      <a:srgbClr val="EAEAEA"/>
                    </a:solidFill>
                  </a:tcPr>
                </a:tc>
              </a:tr>
              <a:tr h="7861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Farmer1</a:t>
                      </a:r>
                      <a:endParaRPr lang="en-US" sz="1200" dirty="0">
                        <a:effectLst/>
                        <a:latin typeface="ElegaGarmnd BT" panose="0202060206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JBT04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5.7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0" marR="273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Silage corn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Soybean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100%: Kingsbury clay, 0 to 3%, D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4.5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starter at plant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starter at plant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None 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2016: None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2017: Unknown</a:t>
                      </a:r>
                      <a:endParaRPr lang="en-US" sz="1200" dirty="0">
                        <a:effectLst/>
                        <a:latin typeface="Humnst777 Lt BT" panose="020B0402030504020204" pitchFamily="34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4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Drainage System Construction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8865" y="3877774"/>
            <a:ext cx="910629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 smtClean="0"/>
              <a:t>All </a:t>
            </a:r>
            <a:r>
              <a:rPr lang="en-US" sz="1800" dirty="0"/>
              <a:t>12 systems selected are standard, perforated, corrugated drain pipe.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Most were installed within the last decade.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outfalls range in diameter from 4–12 inches.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9 of the 12 tile drains discharge to ditches. The 3 remaining (JBT01, JBT02, and JBT04) discharge directly to Jewett Brook.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The tile drains range from 3–5 feet below ground, with most in the 3–4 feet range.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All study fields have patterned drainage except JBT16, which has a dendritic (branching) system. </a:t>
            </a:r>
          </a:p>
          <a:p>
            <a:pPr lvl="1" defTabSz="914400" eaLnBrk="0" fontAlgn="base" hangingPunct="0">
              <a:spcBef>
                <a:spcPts val="600"/>
              </a:spcBef>
              <a:spcAft>
                <a:spcPct val="0"/>
              </a:spcAft>
              <a:tabLst/>
            </a:pPr>
            <a:r>
              <a:rPr lang="en-US" sz="1800" dirty="0"/>
              <a:t>Drain spacing is in the typical range of 25–40 feet, with the exception of JBT18 and JBT19, which have 80-foot spacing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41210"/>
          <a:stretch/>
        </p:blipFill>
        <p:spPr>
          <a:xfrm>
            <a:off x="448867" y="1037690"/>
            <a:ext cx="9106296" cy="27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Standpipe Inlet to JBT14 Tile Drain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Manhole Construction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14" y="1245560"/>
            <a:ext cx="4526280" cy="6035040"/>
          </a:xfrm>
          <a:prstGeom prst="rect">
            <a:avLst/>
          </a:prstGeom>
        </p:spPr>
      </p:pic>
      <p:pic>
        <p:nvPicPr>
          <p:cNvPr id="6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b="5544"/>
          <a:stretch>
            <a:fillRect/>
          </a:stretch>
        </p:blipFill>
        <p:spPr>
          <a:xfrm>
            <a:off x="448866" y="1186249"/>
            <a:ext cx="4526280" cy="30177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89" y="3881956"/>
            <a:ext cx="4533357" cy="339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Manhole Construction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6" y="1181492"/>
            <a:ext cx="8168640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JBT11 Monitoring Station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Instrument Shelter (JBT11)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2" y="1186249"/>
            <a:ext cx="8132064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3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2">
      <a:dk1>
        <a:srgbClr val="3A0038"/>
      </a:dk1>
      <a:lt1>
        <a:sysClr val="window" lastClr="FFFFFF"/>
      </a:lt1>
      <a:dk2>
        <a:srgbClr val="764010"/>
      </a:dk2>
      <a:lt2>
        <a:srgbClr val="E1D0B6"/>
      </a:lt2>
      <a:accent1>
        <a:srgbClr val="777877"/>
      </a:accent1>
      <a:accent2>
        <a:srgbClr val="474847"/>
      </a:accent2>
      <a:accent3>
        <a:srgbClr val="272827"/>
      </a:accent3>
      <a:accent4>
        <a:srgbClr val="995B0C"/>
      </a:accent4>
      <a:accent5>
        <a:srgbClr val="FFFFFE"/>
      </a:accent5>
      <a:accent6>
        <a:srgbClr val="FFFFFE"/>
      </a:accent6>
      <a:hlink>
        <a:srgbClr val="3265A2"/>
      </a:hlink>
      <a:folHlink>
        <a:srgbClr val="6C3E7E"/>
      </a:folHlink>
    </a:clrScheme>
    <a:fontScheme name="Master Tit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one_Powerpoint_Template.potx" id="{68B5BBDE-C4E6-4E0E-8E53-DB37782F8AC1}" vid="{1FE693AB-234D-4C86-944C-888A0C8D0E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6686</TotalTime>
  <Words>852</Words>
  <Application>Microsoft Office PowerPoint</Application>
  <PresentationFormat>Custom</PresentationFormat>
  <Paragraphs>227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 Unicode MS</vt:lpstr>
      <vt:lpstr>Arial</vt:lpstr>
      <vt:lpstr>Calibri</vt:lpstr>
      <vt:lpstr>ElegaGarmnd BT</vt:lpstr>
      <vt:lpstr>Humnst777 BT</vt:lpstr>
      <vt:lpstr>Humnst777 Lt BT</vt:lpstr>
      <vt:lpstr>Times New Roman</vt:lpstr>
      <vt:lpstr>Custom Design</vt:lpstr>
      <vt:lpstr>Assessment of Tile Drainage System Impacts to Lake Champlain and Phosphorus Loads in Tile Drainage in the Jewett Brook Watershed of St. Albans Bay</vt:lpstr>
      <vt:lpstr>This is a study in three parts:</vt:lpstr>
      <vt:lpstr>Study Field and Tile Drainage System Characterization</vt:lpstr>
      <vt:lpstr>Tile Drainage System Construction</vt:lpstr>
      <vt:lpstr>Standpipe Inlet to JBT14 Tile Drain</vt:lpstr>
      <vt:lpstr>Monitoring Manhole Construction</vt:lpstr>
      <vt:lpstr>Monitoring Manhole Construction</vt:lpstr>
      <vt:lpstr>JBT11 Monitoring Station</vt:lpstr>
      <vt:lpstr>Typical Instrument Shelter (JBT11)</vt:lpstr>
      <vt:lpstr>Waterflux 3000 Flowmeter at JBT11, April 20, 2017</vt:lpstr>
      <vt:lpstr>Flow Proportional Sampling at JBT06</vt:lpstr>
      <vt:lpstr>Tile drain muddying already turbid Jewett Brook</vt:lpstr>
      <vt:lpstr>JBT01 flowing muddy, November 3, 2017</vt:lpstr>
      <vt:lpstr>JBT06 field on October 27, 2017 after manure injection</vt:lpstr>
      <vt:lpstr>Distributions of Total P EMCs (April – Nov., 2017)</vt:lpstr>
      <vt:lpstr>Distributions of Total Dissolved P EMCs (April – Nov., 2017)</vt:lpstr>
      <vt:lpstr>Distributions of Total N EMCs (April – Nov., 2017)</vt:lpstr>
      <vt:lpstr>Thank you.</vt:lpstr>
      <vt:lpstr>Identifiable Tiled Agricultural Fields from AAFM’s 2015 Cropland Inventory</vt:lpstr>
      <vt:lpstr>Runoff and Erosion on Tiled Field (JBT14)</vt:lpstr>
      <vt:lpstr>Monitoring Manhole Construction</vt:lpstr>
      <vt:lpstr>Weir Box Constructed at Station JBT06</vt:lpstr>
      <vt:lpstr>90-degree V Weir and Level Sensor at JBT06</vt:lpstr>
      <vt:lpstr>Station JBT01</vt:lpstr>
      <vt:lpstr>Comparing Flow at JBT06 with CHA1 and CHA2</vt:lpstr>
      <vt:lpstr>Monitoring Start Dates</vt:lpstr>
      <vt:lpstr>TP, TDP, and TN in Weekly Composite Samples April 11, 2017 Collection Date (first round)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Maureen McCracken</dc:creator>
  <cp:lastModifiedBy>Dave Braun</cp:lastModifiedBy>
  <cp:revision>138</cp:revision>
  <cp:lastPrinted>2015-05-21T16:59:08Z</cp:lastPrinted>
  <dcterms:created xsi:type="dcterms:W3CDTF">2016-01-13T17:33:45Z</dcterms:created>
  <dcterms:modified xsi:type="dcterms:W3CDTF">2017-12-21T09:19:11Z</dcterms:modified>
</cp:coreProperties>
</file>